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63" r:id="rId4"/>
    <p:sldId id="264" r:id="rId5"/>
    <p:sldId id="275" r:id="rId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90" autoAdjust="0"/>
    <p:restoredTop sz="94660"/>
  </p:normalViewPr>
  <p:slideViewPr>
    <p:cSldViewPr snapToGrid="0">
      <p:cViewPr varScale="1">
        <p:scale>
          <a:sx n="114" d="100"/>
          <a:sy n="114" d="100"/>
        </p:scale>
        <p:origin x="90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AEB2B2-775A-498D-96BD-240F894F7D48}" type="datetimeFigureOut">
              <a:rPr lang="en-US" smtClean="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AEB2B2-775A-498D-96BD-240F894F7D48}" type="datetimeFigureOut">
              <a:rPr lang="en-US" smtClean="0"/>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AEB2B2-775A-498D-96BD-240F894F7D48}" type="datetimeFigureOut">
              <a:rPr lang="en-US" smtClean="0"/>
              <a:t>4/23/2021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AEB2B2-775A-498D-96BD-240F894F7D48}" type="datetimeFigureOut">
              <a:rPr lang="en-US" smtClean="0"/>
              <a:t>4/23/2021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4/23/2021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4/23/2021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dirty="0"/>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lstStyle/>
          <a:p>
            <a:r>
              <a:rPr lang="en-US" b="1" i="1" dirty="0">
                <a:solidFill>
                  <a:schemeClr val="accent6">
                    <a:lumMod val="75000"/>
                  </a:schemeClr>
                </a:solidFill>
              </a:rPr>
              <a:t>Woodland Public Schools</a:t>
            </a:r>
          </a:p>
        </p:txBody>
      </p:sp>
      <p:sp>
        <p:nvSpPr>
          <p:cNvPr id="3" name="Subtitle 2"/>
          <p:cNvSpPr>
            <a:spLocks noGrp="1"/>
          </p:cNvSpPr>
          <p:nvPr>
            <p:ph type="subTitle" idx="1"/>
          </p:nvPr>
        </p:nvSpPr>
        <p:spPr>
          <a:xfrm>
            <a:off x="1388260" y="3222171"/>
            <a:ext cx="9144000" cy="1538515"/>
          </a:xfrm>
        </p:spPr>
        <p:txBody>
          <a:bodyPr>
            <a:normAutofit/>
          </a:bodyPr>
          <a:lstStyle/>
          <a:p>
            <a:r>
              <a:rPr lang="en-US" sz="3600" dirty="0">
                <a:solidFill>
                  <a:schemeClr val="accent6">
                    <a:lumMod val="75000"/>
                  </a:schemeClr>
                </a:solidFill>
              </a:rPr>
              <a:t>Facilities and Safety Report</a:t>
            </a:r>
          </a:p>
          <a:p>
            <a:r>
              <a:rPr lang="en-US" sz="3600" dirty="0">
                <a:solidFill>
                  <a:schemeClr val="accent6">
                    <a:lumMod val="75000"/>
                  </a:schemeClr>
                </a:solidFill>
              </a:rPr>
              <a:t>March 2021</a:t>
            </a:r>
          </a:p>
        </p:txBody>
      </p:sp>
    </p:spTree>
    <p:extLst>
      <p:ext uri="{BB962C8B-B14F-4D97-AF65-F5344CB8AC3E}">
        <p14:creationId xmlns:p14="http://schemas.microsoft.com/office/powerpoint/2010/main" val="11562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440" y="145239"/>
            <a:ext cx="3404732" cy="558743"/>
          </a:xfrm>
          <a:prstGeom prst="rect">
            <a:avLst/>
          </a:prstGeom>
        </p:spPr>
        <p:txBody>
          <a:bodyPr wrap="square">
            <a:spAutoFit/>
          </a:bodyPr>
          <a:lstStyle/>
          <a:p>
            <a:pPr>
              <a:lnSpc>
                <a:spcPct val="115000"/>
              </a:lnSpc>
            </a:pPr>
            <a:r>
              <a:rPr lang="en-US" sz="2800" i="1" dirty="0">
                <a:effectLst/>
                <a:latin typeface="Calibri" panose="020F0502020204030204" pitchFamily="34" charset="0"/>
                <a:ea typeface="Calibri" panose="020F0502020204030204" pitchFamily="34" charset="0"/>
                <a:cs typeface="Times New Roman" panose="02020603050405020304" pitchFamily="18" charset="0"/>
              </a:rPr>
              <a:t>FACILITIES REPORT</a:t>
            </a:r>
            <a:endParaRPr lang="en-US" sz="28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710584" y="863373"/>
            <a:ext cx="10770832" cy="11433899"/>
          </a:xfrm>
          <a:prstGeom prst="rect">
            <a:avLst/>
          </a:prstGeom>
        </p:spPr>
        <p:txBody>
          <a:bodyPr wrap="square">
            <a:spAutoFit/>
          </a:bodyPr>
          <a:lstStyle/>
          <a:p>
            <a:pPr>
              <a:spcAft>
                <a:spcPts val="1200"/>
              </a:spcAft>
            </a:pPr>
            <a:r>
              <a:rPr lang="en-US" dirty="0"/>
              <a:t>  </a:t>
            </a:r>
          </a:p>
          <a:p>
            <a:pPr marL="285750" indent="-285750">
              <a:spcAft>
                <a:spcPts val="1200"/>
              </a:spcAft>
              <a:buFont typeface="Arial" panose="020B0604020202020204" pitchFamily="34" charset="0"/>
              <a:buChar char="•"/>
            </a:pPr>
            <a:r>
              <a:rPr lang="en-US" dirty="0"/>
              <a:t>Completed updates to the community rentals program for the sports fields, in light of the COVID pandemic. Fields became available to the community the week of March 22</a:t>
            </a:r>
            <a:r>
              <a:rPr lang="en-US" baseline="30000" dirty="0"/>
              <a:t>nd</a:t>
            </a:r>
            <a:r>
              <a:rPr lang="en-US" dirty="0"/>
              <a:t>. A unique COVID form was created (COVID Disclosure and Release form) to identify additional requirements and mitigate risk to the District, while the community conducts programs on school property.</a:t>
            </a:r>
          </a:p>
          <a:p>
            <a:pPr marL="285750" indent="-285750">
              <a:spcAft>
                <a:spcPts val="1200"/>
              </a:spcAft>
              <a:buFont typeface="Arial" panose="020B0604020202020204" pitchFamily="34" charset="0"/>
              <a:buChar char="•"/>
            </a:pPr>
            <a:r>
              <a:rPr lang="en-US" dirty="0"/>
              <a:t>Completed the final inspections on the TEAM High portable addition and released the building to TEAM High staff.</a:t>
            </a:r>
          </a:p>
          <a:p>
            <a:pPr marL="285750" indent="-285750">
              <a:spcAft>
                <a:spcPts val="1200"/>
              </a:spcAft>
              <a:buFont typeface="Arial" panose="020B0604020202020204" pitchFamily="34" charset="0"/>
              <a:buChar char="•"/>
            </a:pPr>
            <a:r>
              <a:rPr lang="en-US" dirty="0"/>
              <a:t>Set WHS and WMS rooms to the new 3 foot distancing measure, in order to accommodate the return of all students to the High School and Middle School.   </a:t>
            </a:r>
          </a:p>
          <a:p>
            <a:pPr marL="285750" indent="-285750">
              <a:spcAft>
                <a:spcPts val="1200"/>
              </a:spcAft>
              <a:buFont typeface="Arial" panose="020B0604020202020204" pitchFamily="34" charset="0"/>
              <a:buChar char="•"/>
            </a:pPr>
            <a:r>
              <a:rPr lang="en-US" dirty="0"/>
              <a:t>Kicked off the summer worklist this week including carpet, exterior painting, scheduled preventive maintenance and other projects scheduled for the 2021 summer.  </a:t>
            </a:r>
          </a:p>
          <a:p>
            <a:pPr marL="285750" indent="-285750">
              <a:spcAft>
                <a:spcPts val="1200"/>
              </a:spcAft>
              <a:buFont typeface="Arial" panose="020B0604020202020204" pitchFamily="34" charset="0"/>
              <a:buChar char="•"/>
            </a:pPr>
            <a:r>
              <a:rPr lang="en-US" dirty="0"/>
              <a:t>After 33 years of faithful service, the IT van was retired and a new (new to us) van was purchased. </a:t>
            </a:r>
          </a:p>
          <a:p>
            <a:pPr marL="285750" indent="-285750">
              <a:spcAft>
                <a:spcPts val="1200"/>
              </a:spcAft>
              <a:buFont typeface="Arial" panose="020B0604020202020204" pitchFamily="34" charset="0"/>
              <a:buChar char="•"/>
            </a:pPr>
            <a:r>
              <a:rPr lang="en-US" dirty="0"/>
              <a:t>The back up Yale water pump should arrive the week of April 19</a:t>
            </a:r>
            <a:r>
              <a:rPr lang="en-US" baseline="30000" dirty="0"/>
              <a:t>th</a:t>
            </a:r>
            <a:r>
              <a:rPr lang="en-US" dirty="0"/>
              <a:t>. Once received we will be able to restore the system back to 24-hour service.  </a:t>
            </a:r>
          </a:p>
          <a:p>
            <a:pPr marL="285750" indent="-285750">
              <a:spcAft>
                <a:spcPts val="1200"/>
              </a:spcAft>
              <a:buFont typeface="Arial" panose="020B0604020202020204" pitchFamily="34" charset="0"/>
              <a:buChar char="•"/>
            </a:pPr>
            <a:r>
              <a:rPr lang="en-US" dirty="0"/>
              <a:t>We will be carefully observing the COVID numbers and guidance from DOH throughout the next few months to identify and procure the needed PPE for school in the fall (if needed). </a:t>
            </a:r>
          </a:p>
          <a:p>
            <a:pPr>
              <a:spcAft>
                <a:spcPts val="1200"/>
              </a:spcAft>
            </a:pPr>
            <a:endParaRPr lang="en-US" dirty="0"/>
          </a:p>
          <a:p>
            <a:pPr>
              <a:spcAft>
                <a:spcPts val="1200"/>
              </a:spcAft>
            </a:pPr>
            <a:endParaRPr lang="en-US" dirty="0"/>
          </a:p>
          <a:p>
            <a:pPr>
              <a:spcAft>
                <a:spcPts val="1200"/>
              </a:spcAft>
            </a:pPr>
            <a:br>
              <a:rPr lang="en-US" dirty="0"/>
            </a:br>
            <a:r>
              <a:rPr lang="en-US" dirty="0"/>
              <a:t>  </a:t>
            </a:r>
          </a:p>
          <a:p>
            <a:pPr>
              <a:spcAft>
                <a:spcPts val="600"/>
              </a:spcAft>
            </a:pPr>
            <a:endParaRPr lang="en-US" dirty="0"/>
          </a:p>
          <a:p>
            <a:pPr>
              <a:spcAft>
                <a:spcPts val="600"/>
              </a:spcAft>
            </a:pPr>
            <a:r>
              <a:rPr lang="en-US" dirty="0"/>
              <a:t>  </a:t>
            </a:r>
          </a:p>
          <a:p>
            <a:pPr>
              <a:spcAft>
                <a:spcPts val="600"/>
              </a:spcAft>
            </a:pPr>
            <a:endParaRPr lang="en-US" dirty="0"/>
          </a:p>
          <a:p>
            <a:pPr>
              <a:spcAft>
                <a:spcPts val="600"/>
              </a:spcAft>
            </a:pPr>
            <a:endParaRPr lang="en-US" dirty="0"/>
          </a:p>
          <a:p>
            <a:pPr>
              <a:spcAft>
                <a:spcPts val="600"/>
              </a:spcAft>
            </a:pPr>
            <a:endParaRPr lang="en-US" dirty="0"/>
          </a:p>
          <a:p>
            <a:endParaRPr lang="en-US" dirty="0"/>
          </a:p>
          <a:p>
            <a:endParaRPr lang="en-US" dirty="0"/>
          </a:p>
          <a:p>
            <a:r>
              <a:rPr lang="en-US" dirty="0"/>
              <a:t> </a:t>
            </a:r>
          </a:p>
          <a:p>
            <a:endParaRPr lang="en-US" dirty="0"/>
          </a:p>
          <a:p>
            <a:endParaRPr lang="en-US" sz="2000" b="1" i="1" u="sng" dirty="0"/>
          </a:p>
          <a:p>
            <a:endParaRPr lang="en-US" sz="2000" b="1" i="1" u="sng" dirty="0"/>
          </a:p>
          <a:p>
            <a:endParaRPr lang="en-US" sz="2000" b="1" i="1" u="sng" dirty="0"/>
          </a:p>
          <a:p>
            <a:endParaRPr lang="en-US" sz="2000" b="1" i="1" u="sng" dirty="0"/>
          </a:p>
        </p:txBody>
      </p:sp>
      <p:sp>
        <p:nvSpPr>
          <p:cNvPr id="3" name="Rectangle 2"/>
          <p:cNvSpPr/>
          <p:nvPr/>
        </p:nvSpPr>
        <p:spPr>
          <a:xfrm>
            <a:off x="132440" y="1120599"/>
            <a:ext cx="9901881" cy="646331"/>
          </a:xfrm>
          <a:prstGeom prst="rect">
            <a:avLst/>
          </a:prstGeom>
        </p:spPr>
        <p:txBody>
          <a:bodyPr wrap="square">
            <a:spAutoFit/>
          </a:bodyPr>
          <a:lstStyle/>
          <a:p>
            <a:endParaRPr lang="en-US" dirty="0"/>
          </a:p>
          <a:p>
            <a:endParaRPr lang="en-US" dirty="0"/>
          </a:p>
        </p:txBody>
      </p:sp>
    </p:spTree>
    <p:extLst>
      <p:ext uri="{BB962C8B-B14F-4D97-AF65-F5344CB8AC3E}">
        <p14:creationId xmlns:p14="http://schemas.microsoft.com/office/powerpoint/2010/main" val="1353645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313610"/>
            <a:ext cx="10515600" cy="626548"/>
          </a:xfrm>
        </p:spPr>
        <p:txBody>
          <a:bodyPr>
            <a:normAutofit/>
          </a:bodyPr>
          <a:lstStyle/>
          <a:p>
            <a:r>
              <a:rPr lang="en-US" sz="2800" b="1" dirty="0"/>
              <a:t>FACILITY CHARTS – </a:t>
            </a:r>
            <a:r>
              <a:rPr lang="en-US" sz="2400" i="1" dirty="0"/>
              <a:t>POWER COST AND WORK ORDER STATUS</a:t>
            </a:r>
          </a:p>
        </p:txBody>
      </p:sp>
      <p:pic>
        <p:nvPicPr>
          <p:cNvPr id="3" name="Picture 2">
            <a:extLst>
              <a:ext uri="{FF2B5EF4-FFF2-40B4-BE49-F238E27FC236}">
                <a16:creationId xmlns:a16="http://schemas.microsoft.com/office/drawing/2014/main" id="{9DA7B525-22A8-43DE-A1F1-BE4C0DA72F6D}"/>
              </a:ext>
            </a:extLst>
          </p:cNvPr>
          <p:cNvPicPr>
            <a:picLocks noChangeAspect="1"/>
          </p:cNvPicPr>
          <p:nvPr/>
        </p:nvPicPr>
        <p:blipFill>
          <a:blip r:embed="rId2"/>
          <a:stretch>
            <a:fillRect/>
          </a:stretch>
        </p:blipFill>
        <p:spPr>
          <a:xfrm>
            <a:off x="7155809" y="1914012"/>
            <a:ext cx="4739847" cy="3337496"/>
          </a:xfrm>
          <a:prstGeom prst="rect">
            <a:avLst/>
          </a:prstGeom>
        </p:spPr>
      </p:pic>
      <p:pic>
        <p:nvPicPr>
          <p:cNvPr id="8" name="Picture 7">
            <a:extLst>
              <a:ext uri="{FF2B5EF4-FFF2-40B4-BE49-F238E27FC236}">
                <a16:creationId xmlns:a16="http://schemas.microsoft.com/office/drawing/2014/main" id="{4D341709-0BDF-4CFF-A2E3-F925E310E987}"/>
              </a:ext>
            </a:extLst>
          </p:cNvPr>
          <p:cNvPicPr>
            <a:picLocks noChangeAspect="1"/>
          </p:cNvPicPr>
          <p:nvPr/>
        </p:nvPicPr>
        <p:blipFill>
          <a:blip r:embed="rId3"/>
          <a:stretch>
            <a:fillRect/>
          </a:stretch>
        </p:blipFill>
        <p:spPr>
          <a:xfrm>
            <a:off x="296344" y="1138868"/>
            <a:ext cx="6683298" cy="4853739"/>
          </a:xfrm>
          <a:prstGeom prst="rect">
            <a:avLst/>
          </a:prstGeom>
        </p:spPr>
      </p:pic>
    </p:spTree>
    <p:extLst>
      <p:ext uri="{BB962C8B-B14F-4D97-AF65-F5344CB8AC3E}">
        <p14:creationId xmlns:p14="http://schemas.microsoft.com/office/powerpoint/2010/main" val="4078936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281" y="207200"/>
            <a:ext cx="10515600" cy="626548"/>
          </a:xfrm>
        </p:spPr>
        <p:txBody>
          <a:bodyPr>
            <a:noAutofit/>
          </a:bodyPr>
          <a:lstStyle/>
          <a:p>
            <a:r>
              <a:rPr lang="en-US" sz="2000" b="1" dirty="0"/>
              <a:t>FACILITY CHARTS WATER USAGE</a:t>
            </a:r>
            <a:br>
              <a:rPr lang="en-US" sz="2000" b="1" dirty="0"/>
            </a:br>
            <a:r>
              <a:rPr lang="en-US" sz="2000" i="1" dirty="0"/>
              <a:t>WHS, NFES, WMS, CES</a:t>
            </a:r>
          </a:p>
        </p:txBody>
      </p:sp>
      <p:sp>
        <p:nvSpPr>
          <p:cNvPr id="3" name="TextBox 2"/>
          <p:cNvSpPr txBox="1"/>
          <p:nvPr/>
        </p:nvSpPr>
        <p:spPr>
          <a:xfrm>
            <a:off x="4428220" y="3184393"/>
            <a:ext cx="3509183" cy="954107"/>
          </a:xfrm>
          <a:prstGeom prst="rect">
            <a:avLst/>
          </a:prstGeom>
          <a:noFill/>
          <a:ln>
            <a:solidFill>
              <a:schemeClr val="bg1">
                <a:lumMod val="65000"/>
              </a:schemeClr>
            </a:solidFill>
          </a:ln>
        </p:spPr>
        <p:txBody>
          <a:bodyPr wrap="square" rtlCol="0">
            <a:spAutoFit/>
          </a:bodyPr>
          <a:lstStyle/>
          <a:p>
            <a:pPr algn="ctr"/>
            <a:r>
              <a:rPr lang="en-US" sz="1400" i="1" u="sng" dirty="0"/>
              <a:t>Note</a:t>
            </a:r>
          </a:p>
          <a:p>
            <a:pPr algn="ctr"/>
            <a:r>
              <a:rPr lang="en-US" sz="1400" i="1" dirty="0"/>
              <a:t>Water charts are updated every two</a:t>
            </a:r>
          </a:p>
          <a:p>
            <a:pPr algn="ctr"/>
            <a:r>
              <a:rPr lang="en-US" sz="1400" i="1" dirty="0"/>
              <a:t>months. Next update to these charts in the May 2021 report</a:t>
            </a:r>
          </a:p>
        </p:txBody>
      </p:sp>
      <p:sp>
        <p:nvSpPr>
          <p:cNvPr id="13" name="TextBox 12"/>
          <p:cNvSpPr txBox="1"/>
          <p:nvPr/>
        </p:nvSpPr>
        <p:spPr>
          <a:xfrm flipH="1">
            <a:off x="4476988" y="4212533"/>
            <a:ext cx="3411645" cy="1815882"/>
          </a:xfrm>
          <a:prstGeom prst="rect">
            <a:avLst/>
          </a:prstGeom>
          <a:noFill/>
        </p:spPr>
        <p:txBody>
          <a:bodyPr wrap="square" rtlCol="0">
            <a:spAutoFit/>
          </a:bodyPr>
          <a:lstStyle/>
          <a:p>
            <a:pPr algn="ctr"/>
            <a:r>
              <a:rPr lang="en-US" sz="1600" i="1" dirty="0"/>
              <a:t>The WMS chart includes the following 7 meters: 755 Park high and low flow, BO and Team High, PIT house, bus barn, athletic field and DO. All of these meters are totaled on the WMS graph, but each data point is recorded separately to aid in identifying leaks. </a:t>
            </a:r>
          </a:p>
        </p:txBody>
      </p:sp>
      <p:pic>
        <p:nvPicPr>
          <p:cNvPr id="7" name="Picture 6">
            <a:extLst>
              <a:ext uri="{FF2B5EF4-FFF2-40B4-BE49-F238E27FC236}">
                <a16:creationId xmlns:a16="http://schemas.microsoft.com/office/drawing/2014/main" id="{A4EBA2D3-AB71-4117-897A-E43CA10D31E9}"/>
              </a:ext>
            </a:extLst>
          </p:cNvPr>
          <p:cNvPicPr>
            <a:picLocks noChangeAspect="1"/>
          </p:cNvPicPr>
          <p:nvPr/>
        </p:nvPicPr>
        <p:blipFill>
          <a:blip r:embed="rId2"/>
          <a:stretch>
            <a:fillRect/>
          </a:stretch>
        </p:blipFill>
        <p:spPr>
          <a:xfrm>
            <a:off x="152300" y="890351"/>
            <a:ext cx="3916025" cy="2443721"/>
          </a:xfrm>
          <a:prstGeom prst="rect">
            <a:avLst/>
          </a:prstGeom>
        </p:spPr>
      </p:pic>
      <p:pic>
        <p:nvPicPr>
          <p:cNvPr id="8" name="Picture 7">
            <a:extLst>
              <a:ext uri="{FF2B5EF4-FFF2-40B4-BE49-F238E27FC236}">
                <a16:creationId xmlns:a16="http://schemas.microsoft.com/office/drawing/2014/main" id="{07874369-9A13-4A9B-B627-097A1045B8DB}"/>
              </a:ext>
            </a:extLst>
          </p:cNvPr>
          <p:cNvPicPr>
            <a:picLocks noChangeAspect="1"/>
          </p:cNvPicPr>
          <p:nvPr/>
        </p:nvPicPr>
        <p:blipFill>
          <a:blip r:embed="rId3"/>
          <a:stretch>
            <a:fillRect/>
          </a:stretch>
        </p:blipFill>
        <p:spPr>
          <a:xfrm>
            <a:off x="152300" y="3429420"/>
            <a:ext cx="3916025" cy="2417237"/>
          </a:xfrm>
          <a:prstGeom prst="rect">
            <a:avLst/>
          </a:prstGeom>
        </p:spPr>
      </p:pic>
      <p:pic>
        <p:nvPicPr>
          <p:cNvPr id="12" name="Picture 11">
            <a:extLst>
              <a:ext uri="{FF2B5EF4-FFF2-40B4-BE49-F238E27FC236}">
                <a16:creationId xmlns:a16="http://schemas.microsoft.com/office/drawing/2014/main" id="{BB48A967-193D-4AF6-8D47-CE23B501FB8F}"/>
              </a:ext>
            </a:extLst>
          </p:cNvPr>
          <p:cNvPicPr>
            <a:picLocks noChangeAspect="1"/>
          </p:cNvPicPr>
          <p:nvPr/>
        </p:nvPicPr>
        <p:blipFill>
          <a:blip r:embed="rId4"/>
          <a:stretch>
            <a:fillRect/>
          </a:stretch>
        </p:blipFill>
        <p:spPr>
          <a:xfrm>
            <a:off x="4390709" y="667709"/>
            <a:ext cx="3589525" cy="2442651"/>
          </a:xfrm>
          <a:prstGeom prst="rect">
            <a:avLst/>
          </a:prstGeom>
        </p:spPr>
      </p:pic>
      <p:pic>
        <p:nvPicPr>
          <p:cNvPr id="14" name="Picture 13">
            <a:extLst>
              <a:ext uri="{FF2B5EF4-FFF2-40B4-BE49-F238E27FC236}">
                <a16:creationId xmlns:a16="http://schemas.microsoft.com/office/drawing/2014/main" id="{BE07E50C-BC40-4EF7-91CF-24C29CE80DE5}"/>
              </a:ext>
            </a:extLst>
          </p:cNvPr>
          <p:cNvPicPr>
            <a:picLocks noChangeAspect="1"/>
          </p:cNvPicPr>
          <p:nvPr/>
        </p:nvPicPr>
        <p:blipFill>
          <a:blip r:embed="rId5"/>
          <a:stretch>
            <a:fillRect/>
          </a:stretch>
        </p:blipFill>
        <p:spPr>
          <a:xfrm>
            <a:off x="8210486" y="890351"/>
            <a:ext cx="3590806" cy="2374252"/>
          </a:xfrm>
          <a:prstGeom prst="rect">
            <a:avLst/>
          </a:prstGeom>
        </p:spPr>
      </p:pic>
      <p:pic>
        <p:nvPicPr>
          <p:cNvPr id="15" name="Picture 14">
            <a:extLst>
              <a:ext uri="{FF2B5EF4-FFF2-40B4-BE49-F238E27FC236}">
                <a16:creationId xmlns:a16="http://schemas.microsoft.com/office/drawing/2014/main" id="{DA7DAF73-A061-4C6F-8447-044208C9AF36}"/>
              </a:ext>
            </a:extLst>
          </p:cNvPr>
          <p:cNvPicPr>
            <a:picLocks noChangeAspect="1"/>
          </p:cNvPicPr>
          <p:nvPr/>
        </p:nvPicPr>
        <p:blipFill>
          <a:blip r:embed="rId6"/>
          <a:stretch>
            <a:fillRect/>
          </a:stretch>
        </p:blipFill>
        <p:spPr>
          <a:xfrm>
            <a:off x="8210486" y="3390676"/>
            <a:ext cx="3608379" cy="2430855"/>
          </a:xfrm>
          <a:prstGeom prst="rect">
            <a:avLst/>
          </a:prstGeom>
        </p:spPr>
      </p:pic>
    </p:spTree>
    <p:extLst>
      <p:ext uri="{BB962C8B-B14F-4D97-AF65-F5344CB8AC3E}">
        <p14:creationId xmlns:p14="http://schemas.microsoft.com/office/powerpoint/2010/main" val="1695958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3074" y="270690"/>
            <a:ext cx="10515600" cy="576649"/>
          </a:xfrm>
        </p:spPr>
        <p:txBody>
          <a:bodyPr>
            <a:normAutofit/>
          </a:bodyPr>
          <a:lstStyle/>
          <a:p>
            <a:r>
              <a:rPr lang="en-US" sz="2400" dirty="0"/>
              <a:t>Safety Summary   </a:t>
            </a:r>
          </a:p>
        </p:txBody>
      </p:sp>
      <p:sp>
        <p:nvSpPr>
          <p:cNvPr id="4" name="Rectangle 3"/>
          <p:cNvSpPr/>
          <p:nvPr/>
        </p:nvSpPr>
        <p:spPr>
          <a:xfrm>
            <a:off x="620261" y="1197561"/>
            <a:ext cx="9525000" cy="1323439"/>
          </a:xfrm>
          <a:prstGeom prst="rect">
            <a:avLst/>
          </a:prstGeom>
        </p:spPr>
        <p:txBody>
          <a:bodyPr wrap="square">
            <a:spAutoFit/>
          </a:bodyPr>
          <a:lstStyle/>
          <a:p>
            <a:r>
              <a:rPr lang="en-US" sz="1600" u="sng"/>
              <a:t>Staff </a:t>
            </a:r>
            <a:r>
              <a:rPr lang="en-US" sz="1600" u="sng" dirty="0"/>
              <a:t>Accidents/Incidents </a:t>
            </a:r>
          </a:p>
          <a:p>
            <a:r>
              <a:rPr lang="en-US" sz="1600" dirty="0"/>
              <a:t>Yale – Employee slipped on wet floor mat- bruised hand.</a:t>
            </a:r>
          </a:p>
          <a:p>
            <a:endParaRPr lang="en-US" sz="1600" dirty="0"/>
          </a:p>
          <a:p>
            <a:r>
              <a:rPr lang="en-US" sz="1600" u="sng" dirty="0"/>
              <a:t>Student Accidents/Injuries  </a:t>
            </a:r>
          </a:p>
          <a:p>
            <a:r>
              <a:rPr lang="en-US" sz="1600" dirty="0"/>
              <a:t>None </a:t>
            </a:r>
          </a:p>
        </p:txBody>
      </p:sp>
    </p:spTree>
    <p:extLst>
      <p:ext uri="{BB962C8B-B14F-4D97-AF65-F5344CB8AC3E}">
        <p14:creationId xmlns:p14="http://schemas.microsoft.com/office/powerpoint/2010/main" val="1695061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82497</TotalTime>
  <Words>358</Words>
  <Application>Microsoft Office PowerPoint</Application>
  <PresentationFormat>Widescreen</PresentationFormat>
  <Paragraphs>38</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Woodland Public Schools</vt:lpstr>
      <vt:lpstr>PowerPoint Presentation</vt:lpstr>
      <vt:lpstr>FACILITY CHARTS – POWER COST AND WORK ORDER STATUS</vt:lpstr>
      <vt:lpstr>FACILITY CHARTS WATER USAGE WHS, NFES, WMS, CES</vt:lpstr>
      <vt:lpstr>Safety Summary   </vt:lpstr>
    </vt:vector>
  </TitlesOfParts>
  <Company>Woodland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Galloway, Nicole</cp:lastModifiedBy>
  <cp:revision>634</cp:revision>
  <cp:lastPrinted>2019-10-23T16:17:44Z</cp:lastPrinted>
  <dcterms:created xsi:type="dcterms:W3CDTF">2016-04-19T23:51:26Z</dcterms:created>
  <dcterms:modified xsi:type="dcterms:W3CDTF">2021-04-23T15:28:42Z</dcterms:modified>
</cp:coreProperties>
</file>